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71" r:id="rId10"/>
    <p:sldId id="265" r:id="rId11"/>
    <p:sldId id="266" r:id="rId12"/>
    <p:sldId id="267" r:id="rId13"/>
    <p:sldId id="270" r:id="rId14"/>
    <p:sldId id="269" r:id="rId15"/>
  </p:sldIdLst>
  <p:sldSz cx="18288000" cy="10287000"/>
  <p:notesSz cx="6858000" cy="9144000"/>
  <p:embeddedFontLst>
    <p:embeddedFont>
      <p:font typeface="Constantia" pitchFamily="18" charset="0"/>
      <p:regular r:id="rId16"/>
      <p:bold r:id="rId17"/>
      <p:italic r:id="rId18"/>
      <p:boldItalic r:id="rId19"/>
    </p:embeddedFont>
    <p:embeddedFont>
      <p:font typeface="Poppins Semi-Bold" charset="0"/>
      <p:regular r:id="rId20"/>
    </p:embeddedFont>
    <p:embeddedFont>
      <p:font typeface="Poppins" charset="0"/>
      <p:regular r:id="rId21"/>
    </p:embeddedFont>
    <p:embeddedFont>
      <p:font typeface="Saira Extra-Light" charset="0"/>
      <p:regular r:id="rId22"/>
    </p:embeddedFont>
    <p:embeddedFont>
      <p:font typeface="Poppins Bold" charset="0"/>
      <p:regular r:id="rId23"/>
    </p:embeddedFont>
    <p:embeddedFont>
      <p:font typeface="DM Sans" charset="0"/>
      <p:regular r:id="rId24"/>
    </p:embeddedFont>
    <p:embeddedFont>
      <p:font typeface="Open Sans Bold" charset="0"/>
      <p:regular r:id="rId25"/>
    </p:embeddedFont>
    <p:embeddedFont>
      <p:font typeface="Red Hat Display Bold" charset="0"/>
      <p:regular r:id="rId26"/>
    </p:embeddedFont>
    <p:embeddedFont>
      <p:font typeface="Public Sans" charset="0"/>
      <p:regular r:id="rId27"/>
    </p:embeddedFont>
    <p:embeddedFont>
      <p:font typeface="Nirmala Text Semilight" pitchFamily="34" charset="0"/>
      <p:regular r:id="rId28"/>
    </p:embeddedFont>
    <p:embeddedFont>
      <p:font typeface="Nirmala Text" pitchFamily="34" charset="0"/>
      <p:regular r:id="rId29"/>
      <p:bold r:id="rId30"/>
    </p:embeddedFont>
    <p:embeddedFont>
      <p:font typeface="Wingdings 2" pitchFamily="18" charset="2"/>
      <p:regular r:id="rId31"/>
    </p:embeddedFont>
    <p:embeddedFont>
      <p:font typeface="Calibri" pitchFamily="34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96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93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89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85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82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78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74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71" algn="l" defTabSz="9143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-65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/Relationships>
</file>

<file path=ppt/media/image1.jpe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1066800" y="2057400"/>
            <a:ext cx="15703296" cy="2743200"/>
          </a:xfrm>
          <a:ln>
            <a:noFill/>
          </a:ln>
        </p:spPr>
        <p:txBody>
          <a:bodyPr vert="horz" tIns="0" rIns="32657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100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066800" y="4842804"/>
            <a:ext cx="15709392" cy="2628900"/>
          </a:xfrm>
        </p:spPr>
        <p:txBody>
          <a:bodyPr lIns="0" rIns="32657"/>
          <a:lstStyle>
            <a:lvl1pPr marL="0" marR="81642" indent="0" algn="r">
              <a:buNone/>
              <a:defRPr>
                <a:solidFill>
                  <a:schemeClr val="tx1"/>
                </a:solidFill>
              </a:defRPr>
            </a:lvl1pPr>
            <a:lvl2pPr marL="816422" indent="0" algn="ctr">
              <a:buNone/>
            </a:lvl2pPr>
            <a:lvl3pPr marL="1632844" indent="0" algn="ctr">
              <a:buNone/>
            </a:lvl3pPr>
            <a:lvl4pPr marL="2449266" indent="0" algn="ctr">
              <a:buNone/>
            </a:lvl4pPr>
            <a:lvl5pPr marL="3265688" indent="0" algn="ctr">
              <a:buNone/>
            </a:lvl5pPr>
            <a:lvl6pPr marL="4082110" indent="0" algn="ctr">
              <a:buNone/>
            </a:lvl6pPr>
            <a:lvl7pPr marL="4898532" indent="0" algn="ctr">
              <a:buNone/>
            </a:lvl7pPr>
            <a:lvl8pPr marL="5714954" indent="0" algn="ctr">
              <a:buNone/>
            </a:lvl8pPr>
            <a:lvl9pPr marL="6531376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258800" y="1371602"/>
            <a:ext cx="4114800" cy="781764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1371602"/>
            <a:ext cx="12039600" cy="781764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704" y="1975104"/>
            <a:ext cx="15544800" cy="2043684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100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704" y="4056996"/>
            <a:ext cx="15544800" cy="2264568"/>
          </a:xfrm>
        </p:spPr>
        <p:txBody>
          <a:bodyPr lIns="81642" rIns="81642" anchor="t"/>
          <a:lstStyle>
            <a:lvl1pPr marL="0" indent="0">
              <a:buNone/>
              <a:defRPr sz="3900">
                <a:solidFill>
                  <a:schemeClr val="tx1"/>
                </a:solidFill>
              </a:defRPr>
            </a:lvl1pPr>
            <a:lvl2pPr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25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6132"/>
            <a:ext cx="16459200" cy="17145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0" y="2880128"/>
            <a:ext cx="8077200" cy="6652260"/>
          </a:xfrm>
        </p:spPr>
        <p:txBody>
          <a:bodyPr/>
          <a:lstStyle>
            <a:lvl1pPr>
              <a:defRPr sz="46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96400" y="2880128"/>
            <a:ext cx="8077200" cy="6652260"/>
          </a:xfrm>
        </p:spPr>
        <p:txBody>
          <a:bodyPr/>
          <a:lstStyle>
            <a:lvl1pPr>
              <a:defRPr sz="4600"/>
            </a:lvl1pPr>
            <a:lvl2pPr>
              <a:defRPr sz="4300"/>
            </a:lvl2pPr>
            <a:lvl3pPr>
              <a:defRPr sz="3600"/>
            </a:lvl3pPr>
            <a:lvl4pPr>
              <a:defRPr sz="3200"/>
            </a:lvl4pPr>
            <a:lvl5pPr>
              <a:defRPr sz="32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6132"/>
            <a:ext cx="16459200" cy="1714500"/>
          </a:xfrm>
        </p:spPr>
        <p:txBody>
          <a:bodyPr tIns="81642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2782872"/>
            <a:ext cx="8080376" cy="989028"/>
          </a:xfrm>
        </p:spPr>
        <p:txBody>
          <a:bodyPr lIns="81642" tIns="0" rIns="81642" bIns="0" anchor="ctr">
            <a:noAutofit/>
          </a:bodyPr>
          <a:lstStyle>
            <a:lvl1pPr marL="0" indent="0">
              <a:buNone/>
              <a:defRPr sz="43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3600" b="1"/>
            </a:lvl2pPr>
            <a:lvl3pPr>
              <a:buNone/>
              <a:defRPr sz="3200" b="1"/>
            </a:lvl3pPr>
            <a:lvl4pPr>
              <a:buNone/>
              <a:defRPr sz="2900" b="1"/>
            </a:lvl4pPr>
            <a:lvl5pPr>
              <a:buNone/>
              <a:defRPr sz="29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9290051" y="2789636"/>
            <a:ext cx="8083550" cy="982265"/>
          </a:xfrm>
        </p:spPr>
        <p:txBody>
          <a:bodyPr lIns="81642" tIns="0" rIns="81642" bIns="0" anchor="ctr"/>
          <a:lstStyle>
            <a:lvl1pPr marL="0" indent="0">
              <a:buNone/>
              <a:defRPr sz="43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3600" b="1"/>
            </a:lvl2pPr>
            <a:lvl3pPr>
              <a:buNone/>
              <a:defRPr sz="3200" b="1"/>
            </a:lvl3pPr>
            <a:lvl4pPr>
              <a:buNone/>
              <a:defRPr sz="2900" b="1"/>
            </a:lvl4pPr>
            <a:lvl5pPr>
              <a:buNone/>
              <a:defRPr sz="29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914400" y="3771900"/>
            <a:ext cx="8080376" cy="5768580"/>
          </a:xfrm>
        </p:spPr>
        <p:txBody>
          <a:bodyPr tIns="0"/>
          <a:lstStyle>
            <a:lvl1pPr>
              <a:defRPr sz="39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90051" y="3771900"/>
            <a:ext cx="8083550" cy="5768580"/>
          </a:xfrm>
        </p:spPr>
        <p:txBody>
          <a:bodyPr tIns="0"/>
          <a:lstStyle>
            <a:lvl1pPr>
              <a:defRPr sz="3900"/>
            </a:lvl1pPr>
            <a:lvl2pPr>
              <a:defRPr sz="3600"/>
            </a:lvl2pPr>
            <a:lvl3pPr>
              <a:defRPr sz="3200"/>
            </a:lvl3pPr>
            <a:lvl4pPr>
              <a:defRPr sz="2900"/>
            </a:lvl4pPr>
            <a:lvl5pPr>
              <a:defRPr sz="29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056132"/>
            <a:ext cx="16611600" cy="1714500"/>
          </a:xfrm>
        </p:spPr>
        <p:txBody>
          <a:bodyPr vert="horz" tIns="81642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89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771528"/>
            <a:ext cx="5486400" cy="1743075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4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371600" y="2514600"/>
            <a:ext cx="5486400" cy="6858000"/>
          </a:xfrm>
        </p:spPr>
        <p:txBody>
          <a:bodyPr lIns="32657" rIns="32657"/>
          <a:lstStyle>
            <a:lvl1pPr marL="0" indent="0" algn="l">
              <a:buNone/>
              <a:defRPr sz="2500"/>
            </a:lvl1pPr>
            <a:lvl2pPr indent="0" algn="l">
              <a:buNone/>
              <a:defRPr sz="2100"/>
            </a:lvl2pPr>
            <a:lvl3pPr indent="0" algn="l">
              <a:buNone/>
              <a:defRPr sz="1800"/>
            </a:lvl3pPr>
            <a:lvl4pPr indent="0" algn="l">
              <a:buNone/>
              <a:defRPr sz="1600"/>
            </a:lvl4pPr>
            <a:lvl5pPr indent="0" algn="l">
              <a:buNone/>
              <a:defRPr sz="16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7150100" y="2514600"/>
            <a:ext cx="10223500" cy="6858000"/>
          </a:xfrm>
        </p:spPr>
        <p:txBody>
          <a:bodyPr tIns="0"/>
          <a:lstStyle>
            <a:lvl1pPr>
              <a:defRPr sz="5000"/>
            </a:lvl1pPr>
            <a:lvl2pPr>
              <a:defRPr sz="4600"/>
            </a:lvl2pPr>
            <a:lvl3pPr>
              <a:defRPr sz="4300"/>
            </a:lvl3pPr>
            <a:lvl4pPr>
              <a:defRPr sz="3600"/>
            </a:lvl4pPr>
            <a:lvl5pPr>
              <a:defRPr sz="32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 spd="med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6331506" y="1662116"/>
            <a:ext cx="10515600" cy="61722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284" tIns="81642" rIns="163284" bIns="81642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16008268" y="8039654"/>
            <a:ext cx="310896" cy="233172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63284" tIns="81642" rIns="163284" bIns="81642"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1765495"/>
            <a:ext cx="4425696" cy="2373932"/>
          </a:xfrm>
        </p:spPr>
        <p:txBody>
          <a:bodyPr vert="horz" lIns="81642" tIns="81642" rIns="81642" bIns="81642" anchor="b"/>
          <a:lstStyle>
            <a:lvl1pPr algn="l">
              <a:buNone/>
              <a:defRPr sz="36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4243178"/>
            <a:ext cx="4419600" cy="3268980"/>
          </a:xfrm>
        </p:spPr>
        <p:txBody>
          <a:bodyPr lIns="114299" rIns="81642" bIns="81642" anchor="t"/>
          <a:lstStyle>
            <a:lvl1pPr marL="0" indent="0" algn="l">
              <a:spcBef>
                <a:spcPts val="446"/>
              </a:spcBef>
              <a:buFontTx/>
              <a:buNone/>
              <a:defRPr sz="23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6154400" y="9534526"/>
            <a:ext cx="1219200" cy="547688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6971586" y="1799276"/>
            <a:ext cx="9235440" cy="589788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57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19050" y="8724900"/>
            <a:ext cx="18326100" cy="15621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63284" tIns="81642" rIns="163284" bIns="81642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8763000" y="9329738"/>
            <a:ext cx="9525000" cy="9572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63284" tIns="81642" rIns="163284" bIns="81642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 spd="med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19050" y="-10716"/>
            <a:ext cx="18326100" cy="15621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63284" tIns="81642" rIns="163284" bIns="81642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8763000" y="-10716"/>
            <a:ext cx="9525000" cy="9572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63284" tIns="81642" rIns="163284" bIns="81642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914400" y="1056132"/>
            <a:ext cx="16459200" cy="1714500"/>
          </a:xfrm>
          <a:prstGeom prst="rect">
            <a:avLst/>
          </a:prstGeom>
        </p:spPr>
        <p:txBody>
          <a:bodyPr vert="horz" lIns="0" tIns="81642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914400" y="2903220"/>
            <a:ext cx="16459200" cy="6583680"/>
          </a:xfrm>
          <a:prstGeom prst="rect">
            <a:avLst/>
          </a:prstGeom>
        </p:spPr>
        <p:txBody>
          <a:bodyPr vert="horz" lIns="163284" tIns="81642" rIns="163284" bIns="81642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914400" y="9534526"/>
            <a:ext cx="4267200" cy="547688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2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9/8/2025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5334000" y="9534526"/>
            <a:ext cx="6705600" cy="547688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2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15849600" y="9534526"/>
            <a:ext cx="1524000" cy="547688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21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8034" y="303612"/>
            <a:ext cx="18361096" cy="973836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 spd="med">
    <p:wipe/>
  </p:transition>
  <p:txStyles>
    <p:titleStyle>
      <a:lvl1pPr algn="l" rtl="0" eaLnBrk="1" latinLnBrk="0" hangingPunct="1">
        <a:spcBef>
          <a:spcPct val="0"/>
        </a:spcBef>
        <a:buNone/>
        <a:defRPr kumimoji="0" sz="89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489853" indent="-489853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142991" indent="-44086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43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844" indent="-44086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3700" kern="1200">
          <a:solidFill>
            <a:schemeClr val="tx1"/>
          </a:solidFill>
          <a:latin typeface="+mn-lt"/>
          <a:ea typeface="+mn-ea"/>
          <a:cs typeface="+mn-cs"/>
        </a:defRPr>
      </a:lvl3pPr>
      <a:lvl4pPr marL="2122697" indent="-375554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551" indent="-375554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3102404" indent="-375554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3428973" indent="-326569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29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918826" indent="-326569" algn="l" rtl="0" eaLnBrk="1" latinLnBrk="0" hangingPunct="1">
        <a:spcBef>
          <a:spcPct val="20000"/>
        </a:spcBef>
        <a:buClr>
          <a:schemeClr val="tx2"/>
        </a:buClr>
        <a:buChar char="•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4408679" indent="-326569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25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81642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163284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244926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326568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408211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489853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571495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653137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aucedemo.com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saucedemo.com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5029201" y="6591300"/>
            <a:ext cx="7616470" cy="2057400"/>
            <a:chOff x="0" y="0"/>
            <a:chExt cx="1839192" cy="1762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839192" cy="176247"/>
            </a:xfrm>
            <a:custGeom>
              <a:avLst/>
              <a:gdLst/>
              <a:ahLst/>
              <a:cxnLst/>
              <a:rect l="l" t="t" r="r" b="b"/>
              <a:pathLst>
                <a:path w="1839192" h="176247">
                  <a:moveTo>
                    <a:pt x="0" y="0"/>
                  </a:moveTo>
                  <a:lnTo>
                    <a:pt x="1839192" y="0"/>
                  </a:lnTo>
                  <a:lnTo>
                    <a:pt x="1839192" y="176247"/>
                  </a:lnTo>
                  <a:lnTo>
                    <a:pt x="0" y="176247"/>
                  </a:lnTo>
                  <a:close/>
                </a:path>
              </a:pathLst>
            </a:custGeom>
            <a:solidFill>
              <a:srgbClr val="AAD7D4"/>
            </a:solidFill>
            <a:ln w="28575" cap="sq">
              <a:solidFill>
                <a:srgbClr val="1C2120"/>
              </a:solidFill>
              <a:prstDash val="solid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839192" cy="2143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-609600" y="3491699"/>
            <a:ext cx="19583400" cy="15151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918"/>
              </a:lnSpc>
            </a:pPr>
            <a:r>
              <a:rPr lang="en-US" sz="13000" b="1" spc="-702" dirty="0">
                <a:solidFill>
                  <a:schemeClr val="bg2">
                    <a:lumMod val="25000"/>
                  </a:schemeClr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CAPSTONE PROJECT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486402" y="6819900"/>
            <a:ext cx="6705600" cy="17440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en-US" sz="3400" spc="-68" dirty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PRESENTED </a:t>
            </a:r>
            <a:r>
              <a:rPr lang="en-US" sz="3400" spc="-68" dirty="0" smtClean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BY:</a:t>
            </a:r>
          </a:p>
          <a:p>
            <a:pPr algn="ctr">
              <a:lnSpc>
                <a:spcPts val="3445"/>
              </a:lnSpc>
            </a:pPr>
            <a:r>
              <a:rPr lang="en-US" sz="3400" spc="-68" dirty="0" smtClean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M.MADHUMITHA </a:t>
            </a:r>
            <a:r>
              <a:rPr lang="en-US" sz="3400" spc="-68" dirty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REDDY</a:t>
            </a:r>
          </a:p>
          <a:p>
            <a:pPr algn="ctr">
              <a:lnSpc>
                <a:spcPts val="3445"/>
              </a:lnSpc>
            </a:pPr>
            <a:r>
              <a:rPr lang="en-US" sz="3400" spc="-68" dirty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BATCH 03,JAVA SELENIUM</a:t>
            </a:r>
          </a:p>
          <a:p>
            <a:pPr algn="ctr">
              <a:lnSpc>
                <a:spcPts val="3445"/>
              </a:lnSpc>
            </a:pPr>
            <a:endParaRPr lang="en-US" sz="3400" spc="-68" dirty="0">
              <a:solidFill>
                <a:srgbClr val="1C212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0" y="8801100"/>
            <a:ext cx="2895600" cy="1257300"/>
          </a:xfrm>
          <a:custGeom>
            <a:avLst/>
            <a:gdLst/>
            <a:ahLst/>
            <a:cxnLst/>
            <a:rect l="l" t="t" r="r" b="b"/>
            <a:pathLst>
              <a:path w="1974488" h="1110650">
                <a:moveTo>
                  <a:pt x="0" y="0"/>
                </a:moveTo>
                <a:lnTo>
                  <a:pt x="1974488" y="0"/>
                </a:lnTo>
                <a:lnTo>
                  <a:pt x="1974488" y="1110649"/>
                </a:lnTo>
                <a:lnTo>
                  <a:pt x="0" y="1110649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1188632" y="5067300"/>
            <a:ext cx="15118168" cy="6463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814"/>
              </a:lnSpc>
            </a:pPr>
            <a:r>
              <a:rPr lang="en-US" sz="4800" dirty="0" smtClean="0">
                <a:solidFill>
                  <a:schemeClr val="bg2">
                    <a:lumMod val="25000"/>
                  </a:schemeClr>
                </a:solidFill>
                <a:latin typeface="Saira Extra-Light"/>
                <a:ea typeface="Saira Extra-Light"/>
                <a:cs typeface="Saira Extra-Light"/>
                <a:sym typeface="Saira Extra-Light"/>
              </a:rPr>
              <a:t>-E2E TESTING OF SAUCEDEMO WEBSITE</a:t>
            </a:r>
            <a:endParaRPr lang="en-US" sz="4800" dirty="0">
              <a:solidFill>
                <a:schemeClr val="bg2">
                  <a:lumMod val="25000"/>
                </a:schemeClr>
              </a:solidFill>
              <a:latin typeface="Saira Extra-Light"/>
              <a:ea typeface="Saira Extra-Light"/>
              <a:cs typeface="Saira Extra-Light"/>
              <a:sym typeface="Saira Extra-Light"/>
            </a:endParaRPr>
          </a:p>
        </p:txBody>
      </p:sp>
      <p:sp>
        <p:nvSpPr>
          <p:cNvPr id="13" name="Freeform 6"/>
          <p:cNvSpPr/>
          <p:nvPr/>
        </p:nvSpPr>
        <p:spPr>
          <a:xfrm>
            <a:off x="14859000" y="9334500"/>
            <a:ext cx="2965354" cy="709817"/>
          </a:xfrm>
          <a:custGeom>
            <a:avLst/>
            <a:gdLst/>
            <a:ahLst/>
            <a:cxnLst/>
            <a:rect l="l" t="t" r="r" b="b"/>
            <a:pathLst>
              <a:path w="2965354" h="709817">
                <a:moveTo>
                  <a:pt x="0" y="0"/>
                </a:moveTo>
                <a:lnTo>
                  <a:pt x="2965354" y="0"/>
                </a:lnTo>
                <a:lnTo>
                  <a:pt x="2965354" y="709817"/>
                </a:lnTo>
                <a:lnTo>
                  <a:pt x="0" y="709817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/>
            </a:stretch>
          </a:blipFill>
        </p:spPr>
      </p:sp>
    </p:spTree>
  </p:cSld>
  <p:clrMapOvr>
    <a:masterClrMapping/>
  </p:clrMapOvr>
  <p:transition spd="med">
    <p:spli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94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77586" y="1409700"/>
            <a:ext cx="9578208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6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Sprint creation</a:t>
            </a:r>
          </a:p>
        </p:txBody>
      </p:sp>
      <p:pic>
        <p:nvPicPr>
          <p:cNvPr id="6" name="Picture 5" descr="jira sprint 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752600" y="2781301"/>
            <a:ext cx="14616428" cy="6926936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94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77586" y="1485900"/>
            <a:ext cx="18794186" cy="8752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Zephyr Reports</a:t>
            </a:r>
          </a:p>
        </p:txBody>
      </p:sp>
      <p:pic>
        <p:nvPicPr>
          <p:cNvPr id="6" name="Picture 5" descr="Screenshot 2025-09-08 15311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52801" y="3314701"/>
            <a:ext cx="11536386" cy="5163272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66700"/>
            <a:ext cx="18288000" cy="22727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77586" y="1257300"/>
            <a:ext cx="19251386" cy="8752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Nirmala Text Semilight" pitchFamily="34" charset="0"/>
                <a:cs typeface="Times New Roman" pitchFamily="18" charset="0"/>
                <a:sym typeface="Poppins Bold"/>
              </a:rPr>
              <a:t>Jenkins for </a:t>
            </a: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Nirmala Text Semilight" pitchFamily="34" charset="0"/>
                <a:cs typeface="Times New Roman" pitchFamily="18" charset="0"/>
                <a:sym typeface="Poppins Bold"/>
              </a:rPr>
              <a:t>CI/CD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Nirmala Text Semilight" pitchFamily="34" charset="0"/>
              <a:cs typeface="Times New Roman" pitchFamily="18" charset="0"/>
              <a:sym typeface="Poppins Bold"/>
            </a:endParaRPr>
          </a:p>
        </p:txBody>
      </p:sp>
      <p:pic>
        <p:nvPicPr>
          <p:cNvPr id="6" name="Picture 5" descr="jenkins pp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95600" y="2933700"/>
            <a:ext cx="12192000" cy="5953125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266700"/>
            <a:ext cx="18288000" cy="22727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77586" y="1409700"/>
            <a:ext cx="18794186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Nirmala Text" pitchFamily="34" charset="0"/>
                <a:cs typeface="Times New Roman" pitchFamily="18" charset="0"/>
                <a:sym typeface="Poppins Bold"/>
              </a:rPr>
              <a:t>SUMMARY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Nirmala Text" pitchFamily="34" charset="0"/>
              <a:cs typeface="Times New Roman" pitchFamily="18" charset="0"/>
              <a:sym typeface="Poppins Bold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3009900"/>
            <a:ext cx="14859000" cy="5221940"/>
          </a:xfrm>
          <a:prstGeom prst="rect">
            <a:avLst/>
          </a:prstGeom>
        </p:spPr>
        <p:txBody>
          <a:bodyPr wrap="square" lIns="91439" tIns="45719" rIns="91439" bIns="45719">
            <a:spAutoFit/>
          </a:bodyPr>
          <a:lstStyle/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Conducted comprehensive manual testing by designing and executing a variety of test cases, including positive, negative, and edge scenarios to ensure system reliability.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Developed a robust Selenium automation framework utilizing Java, TestNG, and Cucumber to support reusable and scalable test automation.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Performed cross-browser validation on Chrome and Edge to ensure consistent performance and functionality across platforms.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Integrated the test automation framework with GitHub for version control and Jenkins for continuous integration and deployment (CI/CD).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Utilized Jira for efficient management of user stories, test case documentation, and defect tracking.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Generated detailed test reports using Extent Reports, including visual evidence like screenshots for failed test steps.</a:t>
            </a:r>
          </a:p>
          <a:p>
            <a:pPr marL="504962" lvl="1" indent="-252480">
              <a:lnSpc>
                <a:spcPts val="2527"/>
              </a:lnSpc>
              <a:buFont typeface="Arial"/>
              <a:buChar char="•"/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Combined manual and automated testing strategies to maximize test coverage, reduce regression cycles, and enhance overall software quality.</a:t>
            </a:r>
          </a:p>
          <a:p>
            <a:pPr>
              <a:lnSpc>
                <a:spcPts val="2527"/>
              </a:lnSpc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References:</a:t>
            </a:r>
          </a:p>
          <a:p>
            <a:pPr>
              <a:lnSpc>
                <a:spcPts val="2527"/>
              </a:lnSpc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 🔗 GitHub:</a:t>
            </a:r>
            <a:r>
              <a:rPr lang="en-US" sz="2300" dirty="0" smtClean="0">
                <a:latin typeface="Times New Roman" pitchFamily="18" charset="0"/>
                <a:cs typeface="Times New Roman" pitchFamily="18" charset="0"/>
              </a:rPr>
              <a:t> https://github.com/madhureddy03/Capstone_project</a:t>
            </a:r>
            <a:endParaRPr lang="en-US" sz="2300" dirty="0" smtClean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  <a:p>
            <a:pPr>
              <a:lnSpc>
                <a:spcPts val="2527"/>
              </a:lnSpc>
            </a:pPr>
            <a:r>
              <a:rPr lang="en-US" sz="2300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 🌐 Demo Site: </a:t>
            </a:r>
            <a:r>
              <a:rPr lang="en-US" sz="2300" u="sng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  <a:hlinkClick r:id="rId2" tooltip="https://www.saucedemo.com"/>
              </a:rPr>
              <a:t>https://www.saucedemo.com</a:t>
            </a:r>
          </a:p>
          <a:p>
            <a:pPr>
              <a:lnSpc>
                <a:spcPts val="2527"/>
              </a:lnSpc>
            </a:pPr>
            <a:endParaRPr lang="en-US" sz="2300" u="sng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  <a:hlinkClick r:id="rId2" tooltip="https://www.saucedemo.com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182019" y="3400568"/>
            <a:ext cx="11923966" cy="27873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61"/>
              </a:lnSpc>
            </a:pPr>
            <a:r>
              <a:rPr lang="en-US" sz="12000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Thank you very much!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4572000" y="6362701"/>
            <a:ext cx="9144000" cy="669188"/>
            <a:chOff x="0" y="0"/>
            <a:chExt cx="1839192" cy="17624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839192" cy="176247"/>
            </a:xfrm>
            <a:custGeom>
              <a:avLst/>
              <a:gdLst/>
              <a:ahLst/>
              <a:cxnLst/>
              <a:rect l="l" t="t" r="r" b="b"/>
              <a:pathLst>
                <a:path w="1839192" h="176247">
                  <a:moveTo>
                    <a:pt x="0" y="0"/>
                  </a:moveTo>
                  <a:lnTo>
                    <a:pt x="1839192" y="0"/>
                  </a:lnTo>
                  <a:lnTo>
                    <a:pt x="1839192" y="176247"/>
                  </a:lnTo>
                  <a:lnTo>
                    <a:pt x="0" y="176247"/>
                  </a:lnTo>
                  <a:close/>
                </a:path>
              </a:pathLst>
            </a:custGeom>
            <a:solidFill>
              <a:srgbClr val="AAD7D4"/>
            </a:solidFill>
            <a:ln w="28575" cap="sq">
              <a:solidFill>
                <a:srgbClr val="1C2120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1839192" cy="21434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72000" y="6591302"/>
            <a:ext cx="8915400" cy="4490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45"/>
              </a:lnSpc>
            </a:pPr>
            <a:r>
              <a:rPr lang="en-US" sz="3400" spc="-68" dirty="0" smtClean="0">
                <a:solidFill>
                  <a:srgbClr val="1C2120"/>
                </a:solidFill>
                <a:latin typeface="Poppins"/>
                <a:ea typeface="Poppins"/>
                <a:cs typeface="Poppins"/>
                <a:sym typeface="Poppins"/>
              </a:rPr>
              <a:t>PRESENTED BY M. MADHUMITHA REDDY</a:t>
            </a:r>
            <a:endParaRPr lang="en-US" sz="3400" spc="-68" dirty="0">
              <a:solidFill>
                <a:srgbClr val="1C212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ransition spd="med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3"/>
          <p:cNvGrpSpPr/>
          <p:nvPr/>
        </p:nvGrpSpPr>
        <p:grpSpPr>
          <a:xfrm>
            <a:off x="1028700" y="2476500"/>
            <a:ext cx="16648560" cy="7180389"/>
            <a:chOff x="0" y="0"/>
            <a:chExt cx="4384806" cy="1689339"/>
          </a:xfrm>
        </p:grpSpPr>
        <p:sp>
          <p:nvSpPr>
            <p:cNvPr id="12" name="Freeform 4"/>
            <p:cNvSpPr/>
            <p:nvPr/>
          </p:nvSpPr>
          <p:spPr>
            <a:xfrm>
              <a:off x="0" y="0"/>
              <a:ext cx="4384806" cy="1689339"/>
            </a:xfrm>
            <a:custGeom>
              <a:avLst/>
              <a:gdLst/>
              <a:ahLst/>
              <a:cxnLst/>
              <a:rect l="l" t="t" r="r" b="b"/>
              <a:pathLst>
                <a:path w="4384806" h="1689339">
                  <a:moveTo>
                    <a:pt x="23716" y="0"/>
                  </a:moveTo>
                  <a:lnTo>
                    <a:pt x="4361090" y="0"/>
                  </a:lnTo>
                  <a:cubicBezTo>
                    <a:pt x="4374188" y="0"/>
                    <a:pt x="4384806" y="10618"/>
                    <a:pt x="4384806" y="23716"/>
                  </a:cubicBezTo>
                  <a:lnTo>
                    <a:pt x="4384806" y="1665623"/>
                  </a:lnTo>
                  <a:cubicBezTo>
                    <a:pt x="4384806" y="1671912"/>
                    <a:pt x="4382307" y="1677945"/>
                    <a:pt x="4377860" y="1682392"/>
                  </a:cubicBezTo>
                  <a:cubicBezTo>
                    <a:pt x="4373412" y="1686840"/>
                    <a:pt x="4367380" y="1689339"/>
                    <a:pt x="4361090" y="1689339"/>
                  </a:cubicBezTo>
                  <a:lnTo>
                    <a:pt x="23716" y="1689339"/>
                  </a:lnTo>
                  <a:cubicBezTo>
                    <a:pt x="17426" y="1689339"/>
                    <a:pt x="11394" y="1686840"/>
                    <a:pt x="6946" y="1682392"/>
                  </a:cubicBezTo>
                  <a:cubicBezTo>
                    <a:pt x="2499" y="1677945"/>
                    <a:pt x="0" y="1671912"/>
                    <a:pt x="0" y="1665623"/>
                  </a:cubicBezTo>
                  <a:lnTo>
                    <a:pt x="0" y="23716"/>
                  </a:lnTo>
                  <a:cubicBezTo>
                    <a:pt x="0" y="17426"/>
                    <a:pt x="2499" y="11394"/>
                    <a:pt x="6946" y="6946"/>
                  </a:cubicBezTo>
                  <a:cubicBezTo>
                    <a:pt x="11394" y="2499"/>
                    <a:pt x="17426" y="0"/>
                    <a:pt x="23716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3" name="TextBox 5"/>
            <p:cNvSpPr txBox="1"/>
            <p:nvPr/>
          </p:nvSpPr>
          <p:spPr>
            <a:xfrm>
              <a:off x="0" y="-38100"/>
              <a:ext cx="4384806" cy="1727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1218938" y="2864087"/>
            <a:ext cx="8537476" cy="1243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657"/>
              </a:lnSpc>
            </a:pP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Objective</a:t>
            </a:r>
            <a:r>
              <a:rPr lang="en-US" sz="84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:</a:t>
            </a:r>
            <a:endParaRPr lang="en-US" sz="84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18938" y="4305300"/>
            <a:ext cx="7239262" cy="12824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41"/>
              </a:lnSpc>
              <a:spcBef>
                <a:spcPct val="0"/>
              </a:spcBef>
            </a:pP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To design and implement a robust automated testing framework for the web application 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  <a:hlinkClick r:id="rId2"/>
              </a:rPr>
              <a:t>SauceDemo</a:t>
            </a:r>
            <a:r>
              <a:rPr lang="en-US" sz="2000" dirty="0" smtClean="0">
                <a:latin typeface="Times New Roman" pitchFamily="18" charset="0"/>
                <a:cs typeface="Times New Roman" pitchFamily="18" charset="0"/>
              </a:rPr>
              <a:t>, focusing on automating functional test scenarios, integrating with a CI/CD pipeline, and ensuring continuous validation of application stability and reliability.</a:t>
            </a:r>
            <a:endParaRPr lang="en-US" sz="2000" spc="112" dirty="0">
              <a:solidFill>
                <a:srgbClr val="000000"/>
              </a:solidFill>
              <a:latin typeface="Times New Roman" pitchFamily="18" charset="0"/>
              <a:ea typeface="DM Sans"/>
              <a:cs typeface="Times New Roman" pitchFamily="18" charset="0"/>
              <a:sym typeface="DM Sans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9144001" y="2421527"/>
            <a:ext cx="8954542" cy="6389990"/>
          </a:xfrm>
          <a:custGeom>
            <a:avLst/>
            <a:gdLst/>
            <a:ahLst/>
            <a:cxnLst/>
            <a:rect l="l" t="t" r="r" b="b"/>
            <a:pathLst>
              <a:path w="8954542" h="6389990">
                <a:moveTo>
                  <a:pt x="0" y="0"/>
                </a:moveTo>
                <a:lnTo>
                  <a:pt x="8954542" y="0"/>
                </a:lnTo>
                <a:lnTo>
                  <a:pt x="8954542" y="6389990"/>
                </a:lnTo>
                <a:lnTo>
                  <a:pt x="0" y="6389990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 t="-273" b="-273"/>
            </a:stretch>
          </a:blipFill>
        </p:spPr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35190" y="2908204"/>
            <a:ext cx="3917228" cy="1016096"/>
            <a:chOff x="0" y="0"/>
            <a:chExt cx="1031698" cy="26761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APPLICATION</a:t>
              </a:r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752600" y="1104900"/>
            <a:ext cx="15240000" cy="11816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048"/>
              </a:lnSpc>
            </a:pP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Project Overview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393908" y="4763969"/>
            <a:ext cx="3917228" cy="1016096"/>
            <a:chOff x="0" y="0"/>
            <a:chExt cx="1031698" cy="26761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BROWSER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7239001" y="2789039"/>
            <a:ext cx="3993427" cy="1160757"/>
            <a:chOff x="-20069" y="-38100"/>
            <a:chExt cx="1051767" cy="30571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-20069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 smtClean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GOAL</a:t>
              </a:r>
              <a:endParaRPr lang="en-US" sz="2000" b="1" dirty="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2620298" y="4914900"/>
            <a:ext cx="3917228" cy="1016096"/>
            <a:chOff x="0" y="0"/>
            <a:chExt cx="1031698" cy="26761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Reporting         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350190" y="4916369"/>
            <a:ext cx="3917228" cy="1016096"/>
            <a:chOff x="0" y="0"/>
            <a:chExt cx="1031698" cy="267614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CI/CD   </a:t>
              </a: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12649200" y="2933700"/>
            <a:ext cx="3917228" cy="1016096"/>
            <a:chOff x="0" y="0"/>
            <a:chExt cx="1031698" cy="267614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031698" cy="267614"/>
            </a:xfrm>
            <a:custGeom>
              <a:avLst/>
              <a:gdLst/>
              <a:ahLst/>
              <a:cxnLst/>
              <a:rect l="l" t="t" r="r" b="b"/>
              <a:pathLst>
                <a:path w="1031698" h="267614">
                  <a:moveTo>
                    <a:pt x="100795" y="0"/>
                  </a:moveTo>
                  <a:lnTo>
                    <a:pt x="930902" y="0"/>
                  </a:lnTo>
                  <a:cubicBezTo>
                    <a:pt x="957635" y="0"/>
                    <a:pt x="983273" y="10619"/>
                    <a:pt x="1002175" y="29522"/>
                  </a:cubicBezTo>
                  <a:cubicBezTo>
                    <a:pt x="1021078" y="48425"/>
                    <a:pt x="1031698" y="74063"/>
                    <a:pt x="1031698" y="100795"/>
                  </a:cubicBezTo>
                  <a:lnTo>
                    <a:pt x="1031698" y="166818"/>
                  </a:lnTo>
                  <a:cubicBezTo>
                    <a:pt x="1031698" y="193551"/>
                    <a:pt x="1021078" y="219189"/>
                    <a:pt x="1002175" y="238091"/>
                  </a:cubicBezTo>
                  <a:cubicBezTo>
                    <a:pt x="983273" y="256994"/>
                    <a:pt x="957635" y="267614"/>
                    <a:pt x="930902" y="267614"/>
                  </a:cubicBezTo>
                  <a:lnTo>
                    <a:pt x="100795" y="267614"/>
                  </a:lnTo>
                  <a:cubicBezTo>
                    <a:pt x="74063" y="267614"/>
                    <a:pt x="48425" y="256994"/>
                    <a:pt x="29522" y="238091"/>
                  </a:cubicBezTo>
                  <a:cubicBezTo>
                    <a:pt x="10619" y="219189"/>
                    <a:pt x="0" y="193551"/>
                    <a:pt x="0" y="166818"/>
                  </a:cubicBezTo>
                  <a:lnTo>
                    <a:pt x="0" y="100795"/>
                  </a:lnTo>
                  <a:cubicBezTo>
                    <a:pt x="0" y="74063"/>
                    <a:pt x="10619" y="48425"/>
                    <a:pt x="29522" y="29522"/>
                  </a:cubicBezTo>
                  <a:cubicBezTo>
                    <a:pt x="48425" y="10619"/>
                    <a:pt x="74063" y="0"/>
                    <a:pt x="100795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-38100"/>
              <a:ext cx="1031698" cy="3057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2000" b="1" dirty="0">
                  <a:solidFill>
                    <a:srgbClr val="000000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TOOLS</a:t>
              </a:r>
            </a:p>
          </p:txBody>
        </p:sp>
      </p:grpSp>
      <p:sp>
        <p:nvSpPr>
          <p:cNvPr id="21" name="TextBox 21"/>
          <p:cNvSpPr txBox="1"/>
          <p:nvPr/>
        </p:nvSpPr>
        <p:spPr>
          <a:xfrm>
            <a:off x="1371600" y="4111451"/>
            <a:ext cx="50611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SauceDemo E-Commerce site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73608" y="4152900"/>
            <a:ext cx="50611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Automate end-to-end test scenarios 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198110" y="4037260"/>
            <a:ext cx="5061192" cy="6924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Java, Selenium WebDriver, TestNG, Cucumber BDD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393908" y="6016451"/>
            <a:ext cx="50611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Chrome &amp; Edge (cross-browser) 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574920" y="6037238"/>
            <a:ext cx="50611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GitHub integration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198110" y="5981700"/>
            <a:ext cx="5061192" cy="3462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693"/>
              </a:lnSpc>
              <a:spcBef>
                <a:spcPct val="0"/>
              </a:spcBef>
            </a:pPr>
            <a:r>
              <a:rPr lang="en-US" sz="2000" spc="12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ExtentReports (HTML + Screenshots)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06524" y="1181101"/>
            <a:ext cx="16386076" cy="11733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9657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Automation Structure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1028700" y="2476500"/>
            <a:ext cx="16648560" cy="7180389"/>
            <a:chOff x="0" y="0"/>
            <a:chExt cx="4384806" cy="1689339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84806" cy="1689339"/>
            </a:xfrm>
            <a:custGeom>
              <a:avLst/>
              <a:gdLst/>
              <a:ahLst/>
              <a:cxnLst/>
              <a:rect l="l" t="t" r="r" b="b"/>
              <a:pathLst>
                <a:path w="4384806" h="1689339">
                  <a:moveTo>
                    <a:pt x="23716" y="0"/>
                  </a:moveTo>
                  <a:lnTo>
                    <a:pt x="4361090" y="0"/>
                  </a:lnTo>
                  <a:cubicBezTo>
                    <a:pt x="4374188" y="0"/>
                    <a:pt x="4384806" y="10618"/>
                    <a:pt x="4384806" y="23716"/>
                  </a:cubicBezTo>
                  <a:lnTo>
                    <a:pt x="4384806" y="1665623"/>
                  </a:lnTo>
                  <a:cubicBezTo>
                    <a:pt x="4384806" y="1671912"/>
                    <a:pt x="4382307" y="1677945"/>
                    <a:pt x="4377860" y="1682392"/>
                  </a:cubicBezTo>
                  <a:cubicBezTo>
                    <a:pt x="4373412" y="1686840"/>
                    <a:pt x="4367380" y="1689339"/>
                    <a:pt x="4361090" y="1689339"/>
                  </a:cubicBezTo>
                  <a:lnTo>
                    <a:pt x="23716" y="1689339"/>
                  </a:lnTo>
                  <a:cubicBezTo>
                    <a:pt x="17426" y="1689339"/>
                    <a:pt x="11394" y="1686840"/>
                    <a:pt x="6946" y="1682392"/>
                  </a:cubicBezTo>
                  <a:cubicBezTo>
                    <a:pt x="2499" y="1677945"/>
                    <a:pt x="0" y="1671912"/>
                    <a:pt x="0" y="1665623"/>
                  </a:cubicBezTo>
                  <a:lnTo>
                    <a:pt x="0" y="23716"/>
                  </a:lnTo>
                  <a:cubicBezTo>
                    <a:pt x="0" y="17426"/>
                    <a:pt x="2499" y="11394"/>
                    <a:pt x="6946" y="6946"/>
                  </a:cubicBezTo>
                  <a:cubicBezTo>
                    <a:pt x="11394" y="2499"/>
                    <a:pt x="17426" y="0"/>
                    <a:pt x="23716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384806" cy="172743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pic>
        <p:nvPicPr>
          <p:cNvPr id="7" name="Picture 6" descr="ChatGPT Image Sep 8, 2025, 06_34_07 PM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6400" y="2705100"/>
            <a:ext cx="7239000" cy="6781800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" y="2202573"/>
            <a:ext cx="18288002" cy="8084427"/>
            <a:chOff x="0" y="0"/>
            <a:chExt cx="7082987" cy="281074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082987" cy="2810744"/>
            </a:xfrm>
            <a:custGeom>
              <a:avLst/>
              <a:gdLst/>
              <a:ahLst/>
              <a:cxnLst/>
              <a:rect l="l" t="t" r="r" b="b"/>
              <a:pathLst>
                <a:path w="7082987" h="2810744">
                  <a:moveTo>
                    <a:pt x="0" y="0"/>
                  </a:moveTo>
                  <a:lnTo>
                    <a:pt x="7082987" y="0"/>
                  </a:lnTo>
                  <a:lnTo>
                    <a:pt x="7082987" y="2810744"/>
                  </a:lnTo>
                  <a:lnTo>
                    <a:pt x="0" y="2810744"/>
                  </a:ln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082987" cy="284884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547509" y="3503346"/>
            <a:ext cx="3714662" cy="734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95"/>
              </a:lnSpc>
            </a:pP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Developed automation scripts using Selenium WebDriver + TestNG + Cucumber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4354896" y="1254719"/>
            <a:ext cx="9578208" cy="8789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Work Description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3429000" y="3275800"/>
            <a:ext cx="1029500" cy="102950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2"/>
                </a:lnSpc>
              </a:pPr>
              <a:endParaRPr dirty="0"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3390100" y="4952200"/>
            <a:ext cx="1029500" cy="102950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2"/>
                </a:lnSpc>
              </a:pPr>
              <a:endParaRPr dirty="0"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3390100" y="6743700"/>
            <a:ext cx="1029500" cy="102950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2"/>
                </a:lnSpc>
              </a:pPr>
              <a:endParaRPr dirty="0"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1314900" y="3243931"/>
            <a:ext cx="1029500" cy="1029500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2"/>
                </a:lnSpc>
              </a:pPr>
              <a:endParaRPr dirty="0"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1390512" y="5143501"/>
            <a:ext cx="1029500" cy="1029500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32"/>
                </a:lnSpc>
              </a:pPr>
              <a:endParaRPr dirty="0"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3429000" y="3563739"/>
            <a:ext cx="959826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3200" b="1" dirty="0">
                <a:solidFill>
                  <a:srgbClr val="2D2261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01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3383574" y="5219700"/>
            <a:ext cx="959826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3200" b="1" dirty="0">
                <a:solidFill>
                  <a:srgbClr val="2D2261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429000" y="6992739"/>
            <a:ext cx="959826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3200" b="1" dirty="0">
                <a:solidFill>
                  <a:srgbClr val="2D2261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03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1353800" y="3487539"/>
            <a:ext cx="959826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3200" b="1" dirty="0">
                <a:solidFill>
                  <a:srgbClr val="2D2261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04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1390513" y="5441629"/>
            <a:ext cx="959826" cy="5129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0"/>
              </a:lnSpc>
            </a:pPr>
            <a:r>
              <a:rPr lang="en-US" sz="3200" b="1" dirty="0">
                <a:solidFill>
                  <a:srgbClr val="2D2261"/>
                </a:solidFill>
                <a:latin typeface="Red Hat Display Bold"/>
                <a:ea typeface="Red Hat Display Bold"/>
                <a:cs typeface="Red Hat Display Bold"/>
                <a:sym typeface="Red Hat Display Bold"/>
              </a:rPr>
              <a:t>05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4495800" y="4967100"/>
            <a:ext cx="3714662" cy="14619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95"/>
              </a:lnSpc>
            </a:pP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Implemented integration with Jenkins for automated test execution on each code commit</a:t>
            </a:r>
          </a:p>
          <a:p>
            <a:pPr>
              <a:lnSpc>
                <a:spcPts val="1895"/>
              </a:lnSpc>
            </a:pPr>
            <a:endParaRPr lang="en-US" b="1" dirty="0">
              <a:solidFill>
                <a:srgbClr val="1C2120"/>
              </a:solidFill>
              <a:latin typeface="Poppins Bold"/>
              <a:ea typeface="Poppins Bold"/>
              <a:cs typeface="Poppins Bold"/>
              <a:sym typeface="Poppins Bold"/>
            </a:endParaRPr>
          </a:p>
          <a:p>
            <a:pPr>
              <a:lnSpc>
                <a:spcPts val="1895"/>
              </a:lnSpc>
            </a:pPr>
            <a:endParaRPr lang="en-US" b="1" dirty="0">
              <a:solidFill>
                <a:srgbClr val="1C2120"/>
              </a:solidFill>
              <a:latin typeface="Poppins Bold"/>
              <a:ea typeface="Poppins Bold"/>
              <a:cs typeface="Poppins Bold"/>
              <a:sym typeface="Poppins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4495800" y="6909680"/>
            <a:ext cx="3714662" cy="734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95"/>
              </a:lnSpc>
            </a:pP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Managed requirements and test cases in JIRA with active tracking of tasks and bugs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12665719" y="5297220"/>
            <a:ext cx="3714662" cy="7346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95"/>
              </a:lnSpc>
            </a:pP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Conducted manual testing using </a:t>
            </a:r>
            <a:r>
              <a:rPr lang="en-US" b="1" dirty="0" smtClean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Zephyr </a:t>
            </a: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Board in JIRA for Sprint backlog management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2665719" y="3397650"/>
            <a:ext cx="3714662" cy="978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895"/>
              </a:lnSpc>
            </a:pPr>
            <a:r>
              <a:rPr lang="en-US" b="1" dirty="0">
                <a:solidFill>
                  <a:srgbClr val="1C2120"/>
                </a:solidFill>
                <a:latin typeface="Poppins Bold"/>
                <a:ea typeface="Poppins Bold"/>
                <a:cs typeface="Poppins Bold"/>
                <a:sym typeface="Poppins Bold"/>
              </a:rPr>
              <a:t>Produced detailed HTML reports with screenshots on test failure using Extent Reports</a:t>
            </a: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2"/>
          <p:cNvGrpSpPr/>
          <p:nvPr/>
        </p:nvGrpSpPr>
        <p:grpSpPr>
          <a:xfrm>
            <a:off x="0" y="0"/>
            <a:ext cx="18288000" cy="2539470"/>
            <a:chOff x="0" y="0"/>
            <a:chExt cx="6642097" cy="2754597"/>
          </a:xfrm>
        </p:grpSpPr>
        <p:sp>
          <p:nvSpPr>
            <p:cNvPr id="9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0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839766" y="1333499"/>
            <a:ext cx="15848034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457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Automation </a:t>
            </a: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Reports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11309030" y="6567185"/>
            <a:ext cx="0" cy="738797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1028700" y="3377655"/>
            <a:ext cx="12449272" cy="6909345"/>
          </a:xfrm>
          <a:custGeom>
            <a:avLst/>
            <a:gdLst/>
            <a:ahLst/>
            <a:cxnLst/>
            <a:rect l="l" t="t" r="r" b="b"/>
            <a:pathLst>
              <a:path w="12449271" h="6909345">
                <a:moveTo>
                  <a:pt x="0" y="0"/>
                </a:moveTo>
                <a:lnTo>
                  <a:pt x="12449271" y="0"/>
                </a:lnTo>
                <a:lnTo>
                  <a:pt x="12449271" y="6909345"/>
                </a:lnTo>
                <a:lnTo>
                  <a:pt x="0" y="6909345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/>
            </a:stretch>
          </a:blipFill>
        </p:spPr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"/>
          <p:cNvGrpSpPr/>
          <p:nvPr/>
        </p:nvGrpSpPr>
        <p:grpSpPr>
          <a:xfrm>
            <a:off x="-762000" y="8648700"/>
            <a:ext cx="19050000" cy="1981200"/>
            <a:chOff x="0" y="0"/>
            <a:chExt cx="6642097" cy="2754597"/>
          </a:xfrm>
        </p:grpSpPr>
        <p:sp>
          <p:nvSpPr>
            <p:cNvPr id="27" name="Freeform 3"/>
            <p:cNvSpPr/>
            <p:nvPr/>
          </p:nvSpPr>
          <p:spPr>
            <a:xfrm>
              <a:off x="263575" y="0"/>
              <a:ext cx="6378522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28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grpSp>
        <p:nvGrpSpPr>
          <p:cNvPr id="11" name="Group 2"/>
          <p:cNvGrpSpPr/>
          <p:nvPr/>
        </p:nvGrpSpPr>
        <p:grpSpPr>
          <a:xfrm>
            <a:off x="-228599" y="0"/>
            <a:ext cx="18516599" cy="2539470"/>
            <a:chOff x="-83026" y="0"/>
            <a:chExt cx="6725123" cy="2754597"/>
          </a:xfrm>
        </p:grpSpPr>
        <p:sp>
          <p:nvSpPr>
            <p:cNvPr id="12" name="Freeform 3"/>
            <p:cNvSpPr/>
            <p:nvPr/>
          </p:nvSpPr>
          <p:spPr>
            <a:xfrm>
              <a:off x="-83026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13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2" name="TextBox 2"/>
          <p:cNvSpPr txBox="1"/>
          <p:nvPr/>
        </p:nvSpPr>
        <p:spPr>
          <a:xfrm>
            <a:off x="304800" y="1028700"/>
            <a:ext cx="7852280" cy="1025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959"/>
              </a:lnSpc>
            </a:pPr>
            <a:r>
              <a:rPr lang="en-US" sz="6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Add to </a:t>
            </a:r>
            <a:r>
              <a:rPr lang="en-US" sz="6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cart, Checkout:</a:t>
            </a:r>
            <a:endParaRPr lang="en-US" sz="60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215891" y="2146043"/>
            <a:ext cx="9749442" cy="4702073"/>
          </a:xfrm>
          <a:custGeom>
            <a:avLst/>
            <a:gdLst/>
            <a:ahLst/>
            <a:cxnLst/>
            <a:rect l="l" t="t" r="r" b="b"/>
            <a:pathLst>
              <a:path w="9749442" h="4702073">
                <a:moveTo>
                  <a:pt x="0" y="0"/>
                </a:moveTo>
                <a:lnTo>
                  <a:pt x="9749443" y="0"/>
                </a:lnTo>
                <a:lnTo>
                  <a:pt x="9749443" y="4702073"/>
                </a:lnTo>
                <a:lnTo>
                  <a:pt x="0" y="4702073"/>
                </a:lnTo>
                <a:lnTo>
                  <a:pt x="0" y="0"/>
                </a:lnTo>
                <a:close/>
              </a:path>
            </a:pathLst>
          </a:custGeom>
          <a:blipFill>
            <a:blip r:embed="rId2" cstate="print"/>
            <a:stretch>
              <a:fillRect r="-3718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979636" y="3850815"/>
            <a:ext cx="8622564" cy="5255085"/>
          </a:xfrm>
          <a:custGeom>
            <a:avLst/>
            <a:gdLst/>
            <a:ahLst/>
            <a:cxnLst/>
            <a:rect l="l" t="t" r="r" b="b"/>
            <a:pathLst>
              <a:path w="8622564" h="5255085">
                <a:moveTo>
                  <a:pt x="0" y="0"/>
                </a:moveTo>
                <a:lnTo>
                  <a:pt x="8622565" y="0"/>
                </a:lnTo>
                <a:lnTo>
                  <a:pt x="8622565" y="5255086"/>
                </a:lnTo>
                <a:lnTo>
                  <a:pt x="0" y="5255086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print"/>
            <a:stretch>
              <a:fillRect l="-12008" r="-19057"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0" y="8204442"/>
            <a:ext cx="18288000" cy="2082558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 dirty="0"/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94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-277586" y="1485900"/>
            <a:ext cx="18184585" cy="8463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Manual Test Approach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90600" y="2705101"/>
            <a:ext cx="12725400" cy="6183742"/>
          </a:xfrm>
          <a:prstGeom prst="rect">
            <a:avLst/>
          </a:prstGeom>
        </p:spPr>
        <p:txBody>
          <a:bodyPr wrap="square" lIns="91439" tIns="45719" rIns="91439" bIns="45719">
            <a:spAutoFit/>
          </a:bodyPr>
          <a:lstStyle/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Agile Methodology – Scrum Framework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User stories and test cases managed in Zephyr (Jira plug-in)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Test levels: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Smoke Tests: Verify basic app availability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Regression Tests: Validate core workflows after code changes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End-to-End Tests: Simulate real user journeys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 Agile Methodology – Scrum Framework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 User stories and test cases managed in Zephyr (Jira plug-in)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 Test levels: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Smoke Tests: Verify basic app availability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Regression Tests: Validate core workflows after code changes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  - End-to-End Tests: Simulate real user journeys</a:t>
            </a:r>
          </a:p>
          <a:p>
            <a:pPr>
              <a:lnSpc>
                <a:spcPts val="1925"/>
              </a:lnSpc>
            </a:pPr>
            <a:endParaRPr lang="en-US" sz="2900" spc="-205" dirty="0" smtClean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  <a:p>
            <a:pPr>
              <a:lnSpc>
                <a:spcPts val="1925"/>
              </a:lnSpc>
            </a:pPr>
            <a:r>
              <a:rPr lang="en-US" sz="2900" spc="-205" dirty="0" smtClean="0">
                <a:latin typeface="Times New Roman" pitchFamily="18" charset="0"/>
                <a:ea typeface="Public Sans"/>
                <a:cs typeface="Times New Roman" pitchFamily="18" charset="0"/>
                <a:sym typeface="Public Sans"/>
              </a:rPr>
              <a:t>Zephyr Reports generated</a:t>
            </a:r>
            <a:endParaRPr lang="en-US" sz="2900" spc="-205" dirty="0">
              <a:latin typeface="Times New Roman" pitchFamily="18" charset="0"/>
              <a:ea typeface="Public Sans"/>
              <a:cs typeface="Times New Roman" pitchFamily="18" charset="0"/>
              <a:sym typeface="Public Sans"/>
            </a:endParaRPr>
          </a:p>
        </p:txBody>
      </p:sp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2539470"/>
            <a:chOff x="0" y="0"/>
            <a:chExt cx="6642097" cy="27545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642097" cy="2754597"/>
            </a:xfrm>
            <a:custGeom>
              <a:avLst/>
              <a:gdLst/>
              <a:ahLst/>
              <a:cxnLst/>
              <a:rect l="l" t="t" r="r" b="b"/>
              <a:pathLst>
                <a:path w="6642097" h="2754597">
                  <a:moveTo>
                    <a:pt x="19509" y="0"/>
                  </a:moveTo>
                  <a:lnTo>
                    <a:pt x="6622587" y="0"/>
                  </a:lnTo>
                  <a:cubicBezTo>
                    <a:pt x="6633363" y="0"/>
                    <a:pt x="6642097" y="8735"/>
                    <a:pt x="6642097" y="19509"/>
                  </a:cubicBezTo>
                  <a:lnTo>
                    <a:pt x="6642097" y="2735088"/>
                  </a:lnTo>
                  <a:cubicBezTo>
                    <a:pt x="6642097" y="2745862"/>
                    <a:pt x="6633363" y="2754597"/>
                    <a:pt x="6622587" y="2754597"/>
                  </a:cubicBezTo>
                  <a:lnTo>
                    <a:pt x="19509" y="2754597"/>
                  </a:lnTo>
                  <a:cubicBezTo>
                    <a:pt x="8735" y="2754597"/>
                    <a:pt x="0" y="2745862"/>
                    <a:pt x="0" y="2735088"/>
                  </a:cubicBezTo>
                  <a:lnTo>
                    <a:pt x="0" y="19509"/>
                  </a:lnTo>
                  <a:cubicBezTo>
                    <a:pt x="0" y="8735"/>
                    <a:pt x="8735" y="0"/>
                    <a:pt x="19509" y="0"/>
                  </a:cubicBezTo>
                  <a:close/>
                </a:path>
              </a:pathLst>
            </a:custGeom>
            <a:solidFill>
              <a:srgbClr val="AAD7D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85725"/>
              <a:ext cx="6642097" cy="266887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25"/>
                </a:lnSpc>
              </a:pPr>
              <a:endParaRPr dirty="0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057400" y="1333500"/>
            <a:ext cx="13460185" cy="8752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596"/>
              </a:lnSpc>
            </a:pPr>
            <a:r>
              <a:rPr lang="en-US" sz="8000" b="1" dirty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Agile </a:t>
            </a:r>
            <a:r>
              <a:rPr lang="en-US" sz="8000" b="1" dirty="0" smtClean="0">
                <a:solidFill>
                  <a:srgbClr val="1C2120"/>
                </a:solidFill>
                <a:latin typeface="Times New Roman" pitchFamily="18" charset="0"/>
                <a:ea typeface="Poppins Bold"/>
                <a:cs typeface="Times New Roman" pitchFamily="18" charset="0"/>
                <a:sym typeface="Poppins Bold"/>
              </a:rPr>
              <a:t>Board-zephyr</a:t>
            </a:r>
            <a:endParaRPr lang="en-US" sz="8000" b="1" dirty="0">
              <a:solidFill>
                <a:srgbClr val="1C2120"/>
              </a:solidFill>
              <a:latin typeface="Times New Roman" pitchFamily="18" charset="0"/>
              <a:ea typeface="Poppins Bold"/>
              <a:cs typeface="Times New Roman" pitchFamily="18" charset="0"/>
              <a:sym typeface="Poppins Bold"/>
            </a:endParaRPr>
          </a:p>
        </p:txBody>
      </p:sp>
      <p:pic>
        <p:nvPicPr>
          <p:cNvPr id="6" name="Picture 5" descr="jira timelin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35786" y="2705101"/>
            <a:ext cx="14616428" cy="6545936"/>
          </a:xfrm>
          <a:prstGeom prst="rect">
            <a:avLst/>
          </a:prstGeom>
        </p:spPr>
      </p:pic>
    </p:spTree>
  </p:cSld>
  <p:clrMapOvr>
    <a:masterClrMapping/>
  </p:clrMapOvr>
  <p:transition spd="med">
    <p:wip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459</Words>
  <Application>Microsoft Office PowerPoint</Application>
  <PresentationFormat>Custom</PresentationFormat>
  <Paragraphs>77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30" baseType="lpstr">
      <vt:lpstr>Arial</vt:lpstr>
      <vt:lpstr>Constantia</vt:lpstr>
      <vt:lpstr>Poppins Semi-Bold</vt:lpstr>
      <vt:lpstr>Poppins</vt:lpstr>
      <vt:lpstr>Saira Extra-Light</vt:lpstr>
      <vt:lpstr>Times New Roman</vt:lpstr>
      <vt:lpstr>Poppins Bold</vt:lpstr>
      <vt:lpstr>DM Sans</vt:lpstr>
      <vt:lpstr>Open Sans Bold</vt:lpstr>
      <vt:lpstr>Red Hat Display Bold</vt:lpstr>
      <vt:lpstr>Public Sans</vt:lpstr>
      <vt:lpstr>Nirmala Text Semilight</vt:lpstr>
      <vt:lpstr>Nirmala Text</vt:lpstr>
      <vt:lpstr>Wingdings 2</vt:lpstr>
      <vt:lpstr>Calibri</vt:lpstr>
      <vt:lpstr>Flow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reddy</dc:creator>
  <cp:lastModifiedBy>madhu</cp:lastModifiedBy>
  <cp:revision>16</cp:revision>
  <dcterms:created xsi:type="dcterms:W3CDTF">2006-08-16T00:00:00Z</dcterms:created>
  <dcterms:modified xsi:type="dcterms:W3CDTF">2025-09-08T14:11:44Z</dcterms:modified>
  <dc:identifier>DAGyY9TqJbs</dc:identifier>
</cp:coreProperties>
</file>

<file path=docProps/thumbnail.jpeg>
</file>